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9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9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138160" y="0"/>
            <a:ext cx="4053535" cy="6858000"/>
          </a:xfrm>
          <a:prstGeom prst="rect">
            <a:avLst/>
          </a:prstGeom>
          <a:solidFill>
            <a:srgbClr val="1A10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097280"/>
            <a:ext cx="73152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72EAF8"/>
                </a:solidFill>
                <a:latin typeface="Arial"/>
              </a:rPr>
              <a:t>FMF  |  PROJECT STATUS REPORT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7498079" cy="1463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FFFFF"/>
                </a:solidFill>
                <a:latin typeface="Arial"/>
              </a:rPr>
              <a:t>Northwind Customer Portal</a:t>
            </a:r>
          </a:p>
          <a:p>
            <a:pPr algn="l">
              <a:spcAft>
                <a:spcPts val="600"/>
              </a:spcAft>
            </a:pPr>
            <a:r>
              <a:rPr sz="4000" b="1">
                <a:solidFill>
                  <a:srgbClr val="FFFFFF"/>
                </a:solidFill>
                <a:latin typeface="Arial"/>
              </a:rPr>
              <a:t>Status report, week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566160"/>
            <a:ext cx="713232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ECE6FF"/>
                </a:solidFill>
                <a:latin typeface="Arial"/>
              </a:rPr>
              <a:t>Fictional project. Sample values for an editable template. Replace the bracketed placeholders with your own project data.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937760"/>
            <a:ext cx="6949440" cy="731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ECE6FF"/>
                </a:solidFill>
                <a:latin typeface="Arial"/>
              </a:rPr>
              <a:t>Reporting period: [Week of __ ]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ECE6FF"/>
                </a:solidFill>
                <a:latin typeface="Arial"/>
              </a:rPr>
              <a:t>Prepared by: [Project lead name]  |  Audience: [Steering group]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0" y="1463040"/>
            <a:ext cx="32918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FF77D9"/>
                </a:solidFill>
                <a:latin typeface="Arial"/>
              </a:rPr>
              <a:t>INSIDE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0" y="1920240"/>
            <a:ext cx="32918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FFFFFF"/>
                </a:solidFill>
                <a:latin typeface="Arial"/>
              </a:rPr>
              <a:t>Executive summary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0" y="2377440"/>
            <a:ext cx="32918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FFFFFF"/>
                </a:solidFill>
                <a:latin typeface="Arial"/>
              </a:rPr>
              <a:t>Status, KPIs, milestones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03920" y="2834640"/>
            <a:ext cx="32918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FFFFFF"/>
                </a:solidFill>
                <a:latin typeface="Arial"/>
              </a:rPr>
              <a:t>Workstreams and budget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3920" y="3291840"/>
            <a:ext cx="32918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FFFFFF"/>
                </a:solidFill>
                <a:latin typeface="Arial"/>
              </a:rPr>
              <a:t>Risks, blockers, decisions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03920" y="3749039"/>
            <a:ext cx="32918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FFFFFF"/>
                </a:solidFill>
                <a:latin typeface="Arial"/>
              </a:rPr>
              <a:t>Next week and appendix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gradFill rotWithShape="1">
            <a:gsLst>
              <a:gs pos="0">
                <a:srgbClr val="070916"/>
              </a:gs>
              <a:gs pos="100000">
                <a:srgbClr val="2B165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600200"/>
            <a:ext cx="12191695" cy="54864"/>
          </a:xfrm>
          <a:prstGeom prst="rect">
            <a:avLst/>
          </a:prstGeom>
          <a:gradFill rotWithShape="1">
            <a:gsLst>
              <a:gs pos="0">
                <a:srgbClr val="FF71D9"/>
              </a:gs>
              <a:gs pos="100000">
                <a:srgbClr val="6CE8F2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10058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72EAF8"/>
                </a:solidFill>
                <a:latin typeface="Arial"/>
              </a:rPr>
              <a:t>EXECUTIVE 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109728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Arial"/>
              </a:rPr>
              <a:t>Week 12: on track overall, one risk needs a decision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C8D1EA"/>
                </a:solidFill>
                <a:latin typeface="Arial"/>
              </a:rPr>
              <a:t>FMF sample deck  |  Fictional project, placeholder figures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82296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C8D1EA"/>
                </a:solidFill>
                <a:latin typeface="Arial"/>
              </a:rPr>
              <a:t>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874519"/>
            <a:ext cx="2560320" cy="1508760"/>
          </a:xfrm>
          <a:gradFill>
            <a:gsLst>
              <a:gs pos="0">
                <a:srgbClr val="272342"/>
              </a:gs>
              <a:gs pos="100000">
                <a:srgbClr val="142A42"/>
              </a:gs>
            </a:gsLst>
            <a:lin ang="5400000" scaled="1"/>
          </a:gradFill>
          <a:prstGeom prst="roundRect">
            <a:avLst>
              <a:gd name="adj" fmla="val 8000"/>
            </a:avLst>
          </a:prstGeom>
          <a:ln w="12700">
            <a:solidFill>
              <a:srgbClr val="6863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2959" y="2039112"/>
            <a:ext cx="457200" cy="45720"/>
          </a:xfrm>
          <a:prstGeom prst="rect">
            <a:avLst/>
          </a:prstGeom>
          <a:solidFill>
            <a:srgbClr val="6D3F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2959" y="2130552"/>
            <a:ext cx="219456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C59CFF"/>
                </a:solidFill>
                <a:latin typeface="Arial"/>
              </a:rPr>
              <a:t>Overall status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2560320"/>
            <a:ext cx="219456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59CFF"/>
                </a:solidFill>
                <a:latin typeface="Arial"/>
              </a:rPr>
              <a:t>AT RISK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59" y="3063240"/>
            <a:ext cx="22860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C8D1EA"/>
                </a:solidFill>
                <a:latin typeface="Arial"/>
              </a:rPr>
              <a:t>Two workstreams slipping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19856" y="1874519"/>
            <a:ext cx="2560320" cy="1508760"/>
          </a:xfrm>
          <a:gradFill>
            <a:gsLst>
              <a:gs pos="0">
                <a:srgbClr val="272342"/>
              </a:gs>
              <a:gs pos="100000">
                <a:srgbClr val="142A42"/>
              </a:gs>
            </a:gsLst>
            <a:lin ang="5400000" scaled="1"/>
          </a:gradFill>
          <a:prstGeom prst="roundRect">
            <a:avLst>
              <a:gd name="adj" fmla="val 8000"/>
            </a:avLst>
          </a:prstGeom>
          <a:ln w="12700">
            <a:solidFill>
              <a:srgbClr val="6863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602736" y="2039112"/>
            <a:ext cx="457200" cy="45720"/>
          </a:xfrm>
          <a:prstGeom prst="rect">
            <a:avLst/>
          </a:prstGeom>
          <a:solidFill>
            <a:srgbClr val="6D3F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02736" y="2130552"/>
            <a:ext cx="219456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C59CFF"/>
                </a:solidFill>
                <a:latin typeface="Arial"/>
              </a:rPr>
              <a:t>Complete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02736" y="2560320"/>
            <a:ext cx="219456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59CFF"/>
                </a:solidFill>
                <a:latin typeface="Arial"/>
              </a:rPr>
              <a:t>62%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02736" y="3063240"/>
            <a:ext cx="22860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C8D1EA"/>
                </a:solidFill>
                <a:latin typeface="Arial"/>
              </a:rPr>
              <a:t>Plan: 66% at this week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99632" y="1874519"/>
            <a:ext cx="2560320" cy="1508760"/>
          </a:xfrm>
          <a:gradFill>
            <a:gsLst>
              <a:gs pos="0">
                <a:srgbClr val="272342"/>
              </a:gs>
              <a:gs pos="100000">
                <a:srgbClr val="142A42"/>
              </a:gs>
            </a:gsLst>
            <a:lin ang="5400000" scaled="1"/>
          </a:gradFill>
          <a:prstGeom prst="roundRect">
            <a:avLst>
              <a:gd name="adj" fmla="val 8000"/>
            </a:avLst>
          </a:prstGeom>
          <a:ln w="12700">
            <a:solidFill>
              <a:srgbClr val="6863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382512" y="2039112"/>
            <a:ext cx="457200" cy="45720"/>
          </a:xfrm>
          <a:prstGeom prst="rect">
            <a:avLst/>
          </a:prstGeom>
          <a:solidFill>
            <a:srgbClr val="6D3F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82512" y="2130552"/>
            <a:ext cx="219456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C59CFF"/>
                </a:solidFill>
                <a:latin typeface="Arial"/>
              </a:rPr>
              <a:t>Budget used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82512" y="2560320"/>
            <a:ext cx="219456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59CFF"/>
                </a:solidFill>
                <a:latin typeface="Arial"/>
              </a:rPr>
              <a:t>58%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82512" y="3063240"/>
            <a:ext cx="22860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C8D1EA"/>
                </a:solidFill>
                <a:latin typeface="Arial"/>
              </a:rPr>
              <a:t>$278K of $480K (sample)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79408" y="1874519"/>
            <a:ext cx="2560320" cy="1508760"/>
          </a:xfrm>
          <a:gradFill>
            <a:gsLst>
              <a:gs pos="0">
                <a:srgbClr val="272342"/>
              </a:gs>
              <a:gs pos="100000">
                <a:srgbClr val="142A42"/>
              </a:gs>
            </a:gsLst>
            <a:lin ang="5400000" scaled="1"/>
          </a:gradFill>
          <a:prstGeom prst="roundRect">
            <a:avLst>
              <a:gd name="adj" fmla="val 8000"/>
            </a:avLst>
          </a:prstGeom>
          <a:ln w="12700">
            <a:solidFill>
              <a:srgbClr val="6863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162288" y="2039112"/>
            <a:ext cx="457200" cy="45720"/>
          </a:xfrm>
          <a:prstGeom prst="rect">
            <a:avLst/>
          </a:prstGeom>
          <a:solidFill>
            <a:srgbClr val="6D3FC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162288" y="2130552"/>
            <a:ext cx="219456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C59CFF"/>
                </a:solidFill>
                <a:latin typeface="Arial"/>
              </a:rPr>
              <a:t>Milestones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62288" y="2560320"/>
            <a:ext cx="219456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C59CFF"/>
                </a:solidFill>
                <a:latin typeface="Arial"/>
              </a:rPr>
              <a:t>9 / 14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62288" y="3063240"/>
            <a:ext cx="22860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C8D1EA"/>
                </a:solidFill>
                <a:latin typeface="Arial"/>
              </a:rPr>
              <a:t>1 late, 2 due next week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0080" y="3611880"/>
            <a:ext cx="10972800" cy="2560320"/>
          </a:xfrm>
          <a:gradFill>
            <a:gsLst>
              <a:gs pos="0">
                <a:srgbClr val="272342"/>
              </a:gs>
              <a:gs pos="100000">
                <a:srgbClr val="142A42"/>
              </a:gs>
            </a:gsLst>
            <a:lin ang="5400000" scaled="1"/>
          </a:gradFill>
          <a:prstGeom prst="roundRect">
            <a:avLst>
              <a:gd name="adj" fmla="val 8000"/>
            </a:avLst>
          </a:prstGeom>
          <a:ln w="12700">
            <a:solidFill>
              <a:srgbClr val="6863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22959" y="3776472"/>
            <a:ext cx="457200" cy="45720"/>
          </a:xfrm>
          <a:prstGeom prst="rect">
            <a:avLst/>
          </a:prstGeom>
          <a:solidFill>
            <a:srgbClr val="B78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22959" y="3867912"/>
            <a:ext cx="1060704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C59CFF"/>
                </a:solidFill>
                <a:latin typeface="Arial"/>
              </a:rPr>
              <a:t>Summary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8680" y="4206240"/>
            <a:ext cx="10515600" cy="18288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F5F5FF"/>
                </a:solidFill>
                <a:latin typeface="Arial"/>
              </a:rPr>
              <a:t>•  Login and account recovery finished on schedule; payments integration is 1 week behind (see risk R-02).</a:t>
            </a:r>
          </a:p>
          <a:p>
            <a:pPr algn="l">
              <a:spcAft>
                <a:spcPts val="600"/>
              </a:spcAft>
            </a:pPr>
            <a:r>
              <a:rPr sz="1250" b="0">
                <a:solidFill>
                  <a:srgbClr val="F5F5FF"/>
                </a:solidFill>
                <a:latin typeface="Arial"/>
              </a:rPr>
              <a:t>•  Budget is on plan at 58% used against 56% of scope delivered (sample figures).</a:t>
            </a:r>
          </a:p>
          <a:p>
            <a:pPr algn="l">
              <a:spcAft>
                <a:spcPts val="600"/>
              </a:spcAft>
            </a:pPr>
            <a:r>
              <a:rPr sz="1250" b="0">
                <a:solidFill>
                  <a:srgbClr val="F5F5FF"/>
                </a:solidFill>
                <a:latin typeface="Arial"/>
              </a:rPr>
              <a:t>•  Decision needed by Friday: approve a vendor change for the payments sandbox (D-01).</a:t>
            </a:r>
          </a:p>
          <a:p>
            <a:pPr algn="l">
              <a:spcAft>
                <a:spcPts val="600"/>
              </a:spcAft>
            </a:pPr>
            <a:r>
              <a:rPr sz="1250" b="0">
                <a:solidFill>
                  <a:srgbClr val="F5F5FF"/>
                </a:solidFill>
                <a:latin typeface="Arial"/>
              </a:rPr>
              <a:t>•  Next week: close two milestones and start the user acceptance test plan.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0D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gradFill rotWithShape="1">
            <a:gsLst>
              <a:gs pos="0">
                <a:srgbClr val="070916"/>
              </a:gs>
              <a:gs pos="100000">
                <a:srgbClr val="2B1656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600200"/>
            <a:ext cx="12191695" cy="54864"/>
          </a:xfrm>
          <a:prstGeom prst="rect">
            <a:avLst/>
          </a:prstGeom>
          <a:gradFill rotWithShape="1">
            <a:gsLst>
              <a:gs pos="0">
                <a:srgbClr val="FF71D9"/>
              </a:gs>
              <a:gs pos="100000">
                <a:srgbClr val="6CE8F2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274320"/>
            <a:ext cx="100584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72EAF8"/>
                </a:solidFill>
                <a:latin typeface="Arial"/>
              </a:rPr>
              <a:t>STATUS SNAPSHOT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566928"/>
            <a:ext cx="109728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FFFFFF"/>
                </a:solidFill>
                <a:latin typeface="Arial"/>
              </a:rPr>
              <a:t>Workstreams at a glance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6355080"/>
            <a:ext cx="868680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900" b="0">
                <a:solidFill>
                  <a:srgbClr val="C8D1EA"/>
                </a:solidFill>
                <a:latin typeface="Arial"/>
              </a:rPr>
              <a:t>FMF sample deck  |  Fictional project, placeholder figures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355080"/>
            <a:ext cx="822960" cy="274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C8D1EA"/>
                </a:solidFill>
                <a:latin typeface="Arial"/>
              </a:rPr>
              <a:t>3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1828800"/>
          <a:ext cx="1088136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/>
                <a:gridCol w="1554480"/>
                <a:gridCol w="1371600"/>
                <a:gridCol w="2926080"/>
                <a:gridCol w="1188720"/>
                <a:gridCol w="1371600"/>
              </a:tblGrid>
              <a:tr h="457200"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6EFFF"/>
                          </a:solidFill>
                          <a:latin typeface="Arial"/>
                        </a:rPr>
                        <a:t>Workstream</a:t>
                      </a:r>
                    </a:p>
                  </a:txBody>
                  <a:tcPr>
                    <a:solidFill>
                      <a:srgbClr val="35255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6E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>
                    <a:solidFill>
                      <a:srgbClr val="35255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6EFFF"/>
                          </a:solidFill>
                          <a:latin typeface="Arial"/>
                        </a:rPr>
                        <a:t>% complete</a:t>
                      </a:r>
                    </a:p>
                  </a:txBody>
                  <a:tcPr>
                    <a:solidFill>
                      <a:srgbClr val="35255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6EFFF"/>
                          </a:solidFill>
                          <a:latin typeface="Arial"/>
                        </a:rPr>
                        <a:t>Next milestone</a:t>
                      </a:r>
                    </a:p>
                  </a:txBody>
                  <a:tcPr>
                    <a:solidFill>
                      <a:srgbClr val="35255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6EFFF"/>
                          </a:solidFill>
                          <a:latin typeface="Arial"/>
                        </a:rPr>
                        <a:t>Due</a:t>
                      </a:r>
                    </a:p>
                  </a:txBody>
                  <a:tcPr>
                    <a:solidFill>
                      <a:srgbClr val="35255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50" b="1">
                          <a:solidFill>
                            <a:srgbClr val="F6EFFF"/>
                          </a:solidFill>
                          <a:latin typeface="Arial"/>
                        </a:rPr>
                        <a:t>Status</a:t>
                      </a:r>
                    </a:p>
                  </a:txBody>
                  <a:tcPr>
                    <a:solidFill>
                      <a:srgbClr val="35255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Accounts and login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J. Park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Recovery flow sign-off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Done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100">
                          <a:solidFill>
                            <a:srgbClr val="DCE8F7"/>
                          </a:solidFill>
                          <a:latin typeface="Arial"/>
                        </a:rPr>
                        <a:t>DONE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Billing and payments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M. Okafor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48%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Sandbox payments live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Wk 13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100">
                          <a:solidFill>
                            <a:srgbClr val="DCE8F7"/>
                          </a:solidFill>
                          <a:latin typeface="Arial"/>
                        </a:rPr>
                        <a:t>AT RISK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Dashboard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L. Chen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71%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Usage chart review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Wk 13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100">
                          <a:solidFill>
                            <a:srgbClr val="DCE8F7"/>
                          </a:solidFill>
                          <a:latin typeface="Arial"/>
                        </a:rPr>
                        <a:t>ON TRACK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Notifications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R. Silva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55%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Email template pack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Wk 14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100">
                          <a:solidFill>
                            <a:srgbClr val="DCE8F7"/>
                          </a:solidFill>
                          <a:latin typeface="Arial"/>
                        </a:rPr>
                        <a:t>AT RISK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Data migration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S. Haddad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80%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Final dry run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Wk 13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100">
                          <a:solidFill>
                            <a:srgbClr val="DCE8F7"/>
                          </a:solidFill>
                          <a:latin typeface="Arial"/>
                        </a:rPr>
                        <a:t>ON TRACK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Testing and QA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A. Rivera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34%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UAT plan approved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DCE8F7"/>
                          </a:solidFill>
                          <a:latin typeface="Arial"/>
                        </a:rPr>
                        <a:t>Wk 15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b="1" sz="1100">
                          <a:solidFill>
                            <a:srgbClr val="DCE8F7"/>
                          </a:solidFill>
                          <a:latin typeface="Arial"/>
                        </a:rPr>
                        <a:t>ON TRACK</a:t>
                      </a:r>
                    </a:p>
                  </a:txBody>
                  <a:tcPr>
                    <a:solidFill>
                      <a:srgbClr val="1B243E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40080" y="5577840"/>
            <a:ext cx="108813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0">
                <a:solidFill>
                  <a:srgbClr val="C8D1EA"/>
                </a:solidFill>
                <a:latin typeface="Arial"/>
              </a:rPr>
              <a:t>Status uses text labels (ON TRACK, AT RISK, OFF TRACK, DONE), so it still reads in black and white.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FMF Project Status Report free preview (sample)</dc:title>
  <dc:subject/>
  <dc:creator>FMF sample production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