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822960"/>
            <a:ext cx="73152" cy="1097280"/>
          </a:xfrm>
          <a:prstGeom prst="rect">
            <a:avLst/>
          </a:prstGeom>
          <a:solidFill>
            <a:srgbClr val="FF7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326880" y="4663440"/>
            <a:ext cx="2926080" cy="2926080"/>
          </a:xfrm>
          <a:prstGeom prst="ellipse">
            <a:avLst/>
          </a:prstGeom>
          <a:solidFill>
            <a:srgbClr val="2A1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332720" y="91440"/>
            <a:ext cx="2377440" cy="2377440"/>
          </a:xfrm>
          <a:prstGeom prst="ellipse">
            <a:avLst/>
          </a:prstGeom>
          <a:solidFill>
            <a:srgbClr val="1E2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914400"/>
            <a:ext cx="8229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F77D9"/>
                </a:solidFill>
                <a:latin typeface="Arial"/>
              </a:rPr>
              <a:t>FMF SAMPLE PROPOSAL TEMPLATE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371600"/>
            <a:ext cx="1005840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Operations Process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468880"/>
            <a:ext cx="9601200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72EAF8"/>
                </a:solidFill>
                <a:latin typeface="Arial"/>
              </a:rPr>
              <a:t>Proposal for Example Client Co.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29184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D9D3F2"/>
                </a:solidFill>
                <a:latin typeface="Arial"/>
              </a:rPr>
              <a:t>Prepared by Sample Advisory Partners (fictional)  |  Free preview (3 of 13 slides)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6035040"/>
            <a:ext cx="9601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A8A2C9"/>
                </a:solidFill>
                <a:latin typeface="Arial"/>
              </a:rPr>
              <a:t>Sample only. Names, scope, prices and dates are fictional placeholders.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gradFill rotWithShape="1">
            <a:gsLst>
              <a:gs pos="0">
                <a:srgbClr val="070916"/>
              </a:gs>
              <a:gs pos="100000">
                <a:srgbClr val="2B165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12191695" cy="54864"/>
          </a:xfrm>
          <a:prstGeom prst="rect">
            <a:avLst/>
          </a:prstGeom>
          <a:gradFill rotWithShape="1">
            <a:gsLst>
              <a:gs pos="0">
                <a:srgbClr val="FF71D9"/>
              </a:gs>
              <a:gs pos="100000">
                <a:srgbClr val="6CE8F2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058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72EAF8"/>
                </a:solidFill>
                <a:latin typeface="Arial"/>
              </a:rP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972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Arial"/>
              </a:rPr>
              <a:t>What this proposal covers and what you receive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8D1EA"/>
                </a:solidFill>
                <a:latin typeface="Arial"/>
              </a:rPr>
              <a:t>Sample proposal  |  Fictional client and provider, placeholder 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8229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520440" cy="411480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457200" cy="54864"/>
          </a:xfrm>
          <a:prstGeom prst="rect">
            <a:avLst/>
          </a:prstGeom>
          <a:solidFill>
            <a:srgbClr val="FF7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The goal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3063240" cy="3017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Map how work moves through your operations team today and agree a simpler, measurable process for the next two quarters.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4256" y="1828800"/>
            <a:ext cx="3520440" cy="411480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62856" y="2103120"/>
            <a:ext cx="457200" cy="54864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2856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The outcome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2856" y="2788920"/>
            <a:ext cx="3063240" cy="3017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A reviewed process map, a prioritized list of changes, and an owner for each change. Targets are set with you, not assumed here.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28431" y="1828800"/>
            <a:ext cx="3520440" cy="411480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57031" y="2103120"/>
            <a:ext cx="457200" cy="54864"/>
          </a:xfrm>
          <a:prstGeom prst="rect">
            <a:avLst/>
          </a:prstGeom>
          <a:solidFill>
            <a:srgbClr val="B78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57031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The investment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1" y="2788920"/>
            <a:ext cx="3063240" cy="3017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A fixed fee for a 10-week engagement, payable in three milestones. Exact amounts are placeholders on slide 9.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gradFill rotWithShape="1">
            <a:gsLst>
              <a:gs pos="0">
                <a:srgbClr val="070916"/>
              </a:gs>
              <a:gs pos="100000">
                <a:srgbClr val="2B165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12191695" cy="54864"/>
          </a:xfrm>
          <a:prstGeom prst="rect">
            <a:avLst/>
          </a:prstGeom>
          <a:gradFill rotWithShape="1">
            <a:gsLst>
              <a:gs pos="0">
                <a:srgbClr val="FF71D9"/>
              </a:gs>
              <a:gs pos="100000">
                <a:srgbClr val="6CE8F2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058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72EAF8"/>
                </a:solidFill>
                <a:latin typeface="Arial"/>
              </a:rPr>
              <a:t>CURRENT STATE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972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Arial"/>
              </a:rPr>
              <a:t>Handoffs between teams add delay that is hard to see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8D1EA"/>
                </a:solidFill>
                <a:latin typeface="Arial"/>
              </a:rPr>
              <a:t>Free preview: slides 1 to 3 of 13. Scope, pricing, timeline and next steps are in the full proposal.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8229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520440" cy="411480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457200" cy="54864"/>
          </a:xfrm>
          <a:prstGeom prst="rect">
            <a:avLst/>
          </a:prstGeom>
          <a:solidFill>
            <a:srgbClr val="FF7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Handoffs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3063240" cy="3017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Requests pass through email and chat before anyone owns them. Ownership is often unclear for a day or more.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4256" y="1828800"/>
            <a:ext cx="3520440" cy="411480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62856" y="2103120"/>
            <a:ext cx="457200" cy="54864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2856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Rework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2856" y="2788920"/>
            <a:ext cx="3063240" cy="3017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Approvals happen late, so errors are found after work is finished. The cost of rework is not yet measured.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28431" y="1828800"/>
            <a:ext cx="3520440" cy="411480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57031" y="2103120"/>
            <a:ext cx="457200" cy="54864"/>
          </a:xfrm>
          <a:prstGeom prst="rect">
            <a:avLst/>
          </a:prstGeom>
          <a:solidFill>
            <a:srgbClr val="B78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57031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Visibility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1" y="2788920"/>
            <a:ext cx="3063240" cy="3017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Leaders see status only in weekly meetings. A shared, current view of open work does not exist yet.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Operations Process Review proposal sample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